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482" r:id="rId3"/>
    <p:sldId id="481" r:id="rId4"/>
    <p:sldId id="483" r:id="rId5"/>
    <p:sldId id="495" r:id="rId6"/>
    <p:sldId id="487" r:id="rId7"/>
    <p:sldId id="494" r:id="rId8"/>
    <p:sldId id="496" r:id="rId9"/>
    <p:sldId id="555" r:id="rId10"/>
    <p:sldId id="556" r:id="rId11"/>
    <p:sldId id="261" r:id="rId12"/>
    <p:sldId id="490" r:id="rId13"/>
    <p:sldId id="283" r:id="rId14"/>
    <p:sldId id="382" r:id="rId15"/>
    <p:sldId id="384" r:id="rId16"/>
    <p:sldId id="586" r:id="rId17"/>
    <p:sldId id="598" r:id="rId18"/>
    <p:sldId id="599" r:id="rId19"/>
    <p:sldId id="585" r:id="rId20"/>
    <p:sldId id="587" r:id="rId21"/>
    <p:sldId id="588" r:id="rId22"/>
    <p:sldId id="589" r:id="rId23"/>
    <p:sldId id="590" r:id="rId24"/>
    <p:sldId id="591" r:id="rId25"/>
    <p:sldId id="592" r:id="rId26"/>
    <p:sldId id="595" r:id="rId27"/>
    <p:sldId id="594" r:id="rId28"/>
    <p:sldId id="596" r:id="rId29"/>
    <p:sldId id="597" r:id="rId30"/>
    <p:sldId id="299" r:id="rId31"/>
    <p:sldId id="492" r:id="rId32"/>
    <p:sldId id="502" r:id="rId33"/>
    <p:sldId id="498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3" r:id="rId42"/>
    <p:sldId id="524" r:id="rId43"/>
    <p:sldId id="525" r:id="rId44"/>
    <p:sldId id="515" r:id="rId45"/>
    <p:sldId id="526" r:id="rId46"/>
    <p:sldId id="505" r:id="rId47"/>
    <p:sldId id="527" r:id="rId48"/>
    <p:sldId id="528" r:id="rId49"/>
    <p:sldId id="529" r:id="rId50"/>
    <p:sldId id="531" r:id="rId51"/>
    <p:sldId id="530" r:id="rId52"/>
    <p:sldId id="506" r:id="rId53"/>
    <p:sldId id="534" r:id="rId54"/>
    <p:sldId id="535" r:id="rId55"/>
    <p:sldId id="532" r:id="rId56"/>
    <p:sldId id="536" r:id="rId57"/>
    <p:sldId id="537" r:id="rId58"/>
    <p:sldId id="539" r:id="rId59"/>
    <p:sldId id="538" r:id="rId60"/>
    <p:sldId id="510" r:id="rId61"/>
    <p:sldId id="540" r:id="rId62"/>
    <p:sldId id="541" r:id="rId63"/>
    <p:sldId id="542" r:id="rId64"/>
    <p:sldId id="543" r:id="rId65"/>
    <p:sldId id="545" r:id="rId66"/>
    <p:sldId id="544" r:id="rId67"/>
    <p:sldId id="546" r:id="rId68"/>
    <p:sldId id="504" r:id="rId69"/>
    <p:sldId id="513" r:id="rId70"/>
    <p:sldId id="548" r:id="rId71"/>
    <p:sldId id="553" r:id="rId72"/>
    <p:sldId id="550" r:id="rId73"/>
    <p:sldId id="547" r:id="rId74"/>
    <p:sldId id="549" r:id="rId75"/>
    <p:sldId id="551" r:id="rId76"/>
    <p:sldId id="552" r:id="rId77"/>
    <p:sldId id="493" r:id="rId78"/>
    <p:sldId id="499" r:id="rId79"/>
    <p:sldId id="557" r:id="rId80"/>
    <p:sldId id="500" r:id="rId81"/>
    <p:sldId id="501" r:id="rId82"/>
    <p:sldId id="559" r:id="rId83"/>
    <p:sldId id="560" r:id="rId84"/>
    <p:sldId id="562" r:id="rId85"/>
    <p:sldId id="563" r:id="rId86"/>
    <p:sldId id="564" r:id="rId87"/>
    <p:sldId id="565" r:id="rId88"/>
    <p:sldId id="567" r:id="rId89"/>
    <p:sldId id="568" r:id="rId90"/>
    <p:sldId id="569" r:id="rId91"/>
    <p:sldId id="570" r:id="rId92"/>
    <p:sldId id="571" r:id="rId93"/>
    <p:sldId id="512" r:id="rId94"/>
    <p:sldId id="573" r:id="rId95"/>
    <p:sldId id="574" r:id="rId96"/>
    <p:sldId id="575" r:id="rId97"/>
    <p:sldId id="576" r:id="rId98"/>
    <p:sldId id="577" r:id="rId99"/>
    <p:sldId id="578" r:id="rId100"/>
    <p:sldId id="579" r:id="rId101"/>
    <p:sldId id="580" r:id="rId102"/>
    <p:sldId id="583" r:id="rId103"/>
    <p:sldId id="584" r:id="rId104"/>
    <p:sldId id="572" r:id="rId105"/>
    <p:sldId id="600" r:id="rId106"/>
    <p:sldId id="601" r:id="rId107"/>
    <p:sldId id="368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6072EAF-58C9-46E9-8175-B145660EFB2C}">
          <p14:sldIdLst>
            <p14:sldId id="256"/>
          </p14:sldIdLst>
        </p14:section>
        <p14:section name="Intro" id="{8899DFAE-272A-4342-918B-570D438A18B4}">
          <p14:sldIdLst>
            <p14:sldId id="482"/>
            <p14:sldId id="481"/>
            <p14:sldId id="483"/>
            <p14:sldId id="495"/>
            <p14:sldId id="487"/>
            <p14:sldId id="494"/>
            <p14:sldId id="496"/>
            <p14:sldId id="555"/>
            <p14:sldId id="556"/>
            <p14:sldId id="261"/>
            <p14:sldId id="490"/>
            <p14:sldId id="283"/>
            <p14:sldId id="382"/>
          </p14:sldIdLst>
        </p14:section>
        <p14:section name="Funktionel programmering" id="{F89187FA-6AC1-4F76-8F3A-536B1880383A}">
          <p14:sldIdLst>
            <p14:sldId id="384"/>
            <p14:sldId id="586"/>
            <p14:sldId id="598"/>
            <p14:sldId id="599"/>
            <p14:sldId id="585"/>
            <p14:sldId id="587"/>
            <p14:sldId id="588"/>
            <p14:sldId id="589"/>
            <p14:sldId id="590"/>
            <p14:sldId id="591"/>
            <p14:sldId id="592"/>
            <p14:sldId id="595"/>
            <p14:sldId id="594"/>
            <p14:sldId id="596"/>
            <p14:sldId id="597"/>
            <p14:sldId id="299"/>
          </p14:sldIdLst>
        </p14:section>
        <p14:section name="RDBMS" id="{28E774EE-5154-C048-833B-8968FB111387}">
          <p14:sldIdLst>
            <p14:sldId id="492"/>
            <p14:sldId id="502"/>
            <p14:sldId id="498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SQL" id="{956DF0B2-5523-D74C-972D-6DF910A811E7}">
          <p14:sldIdLst>
            <p14:sldId id="515"/>
            <p14:sldId id="526"/>
            <p14:sldId id="505"/>
            <p14:sldId id="527"/>
            <p14:sldId id="528"/>
            <p14:sldId id="529"/>
            <p14:sldId id="531"/>
            <p14:sldId id="530"/>
            <p14:sldId id="506"/>
            <p14:sldId id="534"/>
            <p14:sldId id="535"/>
            <p14:sldId id="532"/>
            <p14:sldId id="536"/>
            <p14:sldId id="537"/>
            <p14:sldId id="539"/>
            <p14:sldId id="538"/>
            <p14:sldId id="510"/>
            <p14:sldId id="540"/>
            <p14:sldId id="541"/>
            <p14:sldId id="542"/>
            <p14:sldId id="543"/>
            <p14:sldId id="545"/>
            <p14:sldId id="544"/>
            <p14:sldId id="546"/>
            <p14:sldId id="504"/>
            <p14:sldId id="513"/>
            <p14:sldId id="548"/>
            <p14:sldId id="553"/>
            <p14:sldId id="550"/>
            <p14:sldId id="547"/>
            <p14:sldId id="549"/>
            <p14:sldId id="551"/>
            <p14:sldId id="552"/>
          </p14:sldIdLst>
        </p14:section>
        <p14:section name="NETWORK, HTTP &amp; REST" id="{ABAEC049-A5E8-8947-9266-5F67C4675B23}">
          <p14:sldIdLst>
            <p14:sldId id="493"/>
            <p14:sldId id="499"/>
            <p14:sldId id="557"/>
            <p14:sldId id="500"/>
            <p14:sldId id="501"/>
            <p14:sldId id="559"/>
            <p14:sldId id="560"/>
            <p14:sldId id="562"/>
            <p14:sldId id="563"/>
            <p14:sldId id="564"/>
            <p14:sldId id="565"/>
            <p14:sldId id="567"/>
            <p14:sldId id="568"/>
            <p14:sldId id="569"/>
            <p14:sldId id="570"/>
            <p14:sldId id="571"/>
            <p14:sldId id="51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3"/>
            <p14:sldId id="584"/>
            <p14:sldId id="572"/>
          </p14:sldIdLst>
        </p14:section>
        <p14:section name="Afslutnig" id="{2BB1E573-24AD-4829-A409-1A9AB4502CB6}">
          <p14:sldIdLst>
            <p14:sldId id="600"/>
            <p14:sldId id="601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 Bensen" initials="AB" lastIdx="1" clrIdx="0">
    <p:extLst>
      <p:ext uri="{19B8F6BF-5375-455C-9EA6-DF929625EA0E}">
        <p15:presenceInfo xmlns:p15="http://schemas.microsoft.com/office/powerpoint/2012/main" userId="9fb52ff13ece08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5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10/1/22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rycoordinate.com/search/?keywords=Odense" TargetMode="External"/><Relationship Id="rId2" Type="http://schemas.openxmlformats.org/officeDocument/2006/relationships/hyperlink" Target="https://api.open-meteo.com/v1/forecast?latitude=55.403756&amp;longitude=10.402370&amp;hourly=temperature_2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Bensen/python_101/raw/main/python3/exercises.zip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mailto:anders_bensen@hotmail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datatypes.asp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ensen/python_101/raw/main/python3/turbine_data.txt" TargetMode="External"/><Relationship Id="rId2" Type="http://schemas.openxmlformats.org/officeDocument/2006/relationships/hyperlink" Target="https://raw.githubusercontent.com/AndersBensen/python_101/main/python3/populate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24D8A2-A99B-4E8F-B3C4-DB65E634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67647"/>
            <a:ext cx="6253317" cy="368601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ØVET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4810FDD-7A62-4670-9EC6-4F30586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IDA d. 02/10/2022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6CB3-6CB1-42A2-B7E3-D8AE2D1D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1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894A7527-D651-2171-7C23-FF02BE8C0B5F}"/>
              </a:ext>
            </a:extLst>
          </p:cNvPr>
          <p:cNvSpPr/>
          <p:nvPr/>
        </p:nvSpPr>
        <p:spPr>
          <a:xfrm>
            <a:off x="845114" y="4743993"/>
            <a:ext cx="5018974" cy="49540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A192F42A-053A-6F00-E136-A89CBFEC2642}"/>
              </a:ext>
            </a:extLst>
          </p:cNvPr>
          <p:cNvSpPr txBox="1"/>
          <p:nvPr/>
        </p:nvSpPr>
        <p:spPr>
          <a:xfrm>
            <a:off x="7771145" y="4775125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Afrunding</a:t>
            </a:r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D2429AD9-3A81-5FF6-1BD2-99BF6C2E0C7C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 flipV="1">
            <a:off x="5864088" y="4959791"/>
            <a:ext cx="1907057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9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399079A8-18FC-46CA-045B-06B5456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6096198-A589-0F3C-BFAF-46195672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7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lede 24">
            <a:extLst>
              <a:ext uri="{FF2B5EF4-FFF2-40B4-BE49-F238E27FC236}">
                <a16:creationId xmlns:a16="http://schemas.microsoft.com/office/drawing/2014/main" id="{563258E7-7FDE-4C38-6377-5A35BAD68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151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A6A8BDB-91F7-10AC-24B7-7CA4DF39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9312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AAD6A8D-DD11-5E2A-4DC6-25BC2054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34B2DC7-524D-0BC7-2CD2-C2C3148FA7B3}"/>
              </a:ext>
            </a:extLst>
          </p:cNvPr>
          <p:cNvSpPr txBox="1"/>
          <p:nvPr/>
        </p:nvSpPr>
        <p:spPr>
          <a:xfrm>
            <a:off x="1019880" y="5167401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60226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3 (30-40 minutter)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et API med Flask til at løse andengradsligninger og returner </a:t>
                </a:r>
                <a:b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to x-skæringer som JSON.  Svaret skal se ud som til højre:    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flask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14:m>
                  <m:oMath xmlns:m="http://schemas.openxmlformats.org/officeDocument/2006/math"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da-DK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da-DK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api’et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2"/>
                  </a:rPr>
                  <a:t>https://api.open-meteo.com/v1/forecast?latitude=55.403756&amp;longitude=10.402370&amp;hourly=temperature_2m</a:t>
                </a:r>
                <a:b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biblioteket. Men udskift 55.40… og 10.40… med din Bys latitude og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longitude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 kan f.eks. slås op her: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https://www.countrycoordinate.com/search/?keywords=Odense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og gem svaret i en variabel som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json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da-DK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endParaRPr lang="da-DK" sz="1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Gem temperaturen ud i en variabel.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['</a:t>
                </a:r>
                <a:r>
                  <a:rPr lang="da-DK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hourly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]['temperature_2m']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nu temperaturen over de første 24 timer vha. 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matplotlib.pyplot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(Ekstra) Lav et API (”/</a:t>
                </a:r>
                <a:r>
                  <a:rPr lang="da-DK" sz="12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beers</a:t>
                </a: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/”) med Flask til at kunne GET alle øl i din database fra opgave 2.1. 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også et API til at hente alle øl af samme type (”/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/&lt;kind&gt;”) i databasen.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!VIGTIGT!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initialiser databasen med det her argument: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sqlite3.connect(”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mydb.db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check_same_thread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=False)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en liste hvor du gemmer hvert øl som et  JSON objekt i listen og returner den.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du har et mellemrum i din type af øl, så kan du f.eks. skrive sådan her i URL’en: /</a:t>
                </a:r>
                <a:r>
                  <a:rPr lang="da-DK" sz="105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da-DK" sz="1050" b="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Organic%20Pilsner  (%20 svarer til mellemrum i computer sprog). 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ClrTx/>
                  <a:buNone/>
                </a:pPr>
                <a:endParaRPr lang="da-DK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92608" lvl="1" indent="0">
                  <a:lnSpc>
                    <a:spcPct val="120000"/>
                  </a:lnSpc>
                  <a:buClrTx/>
                  <a:buNone/>
                </a:pPr>
                <a:r>
                  <a:rPr lang="da-DK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0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r>
                  <a:rPr lang="da-DK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  <a:blipFill>
                <a:blip r:embed="rId4"/>
                <a:stretch>
                  <a:fillRect l="-861" b="-16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10">
            <a:extLst>
              <a:ext uri="{FF2B5EF4-FFF2-40B4-BE49-F238E27FC236}">
                <a16:creationId xmlns:a16="http://schemas.microsoft.com/office/drawing/2014/main" id="{2EC0BC35-6D7B-403A-0874-C79AF68A3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3" y="1753688"/>
            <a:ext cx="3855651" cy="1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9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binde det hele sammen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eksempel på hvordan man kan bruge koncepterne fra i dag sammen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hvor nemt det er at gå fra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en ægte database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man bygger det rigtigt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08346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Afrunding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6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Beklager de (måske) mange nye koncepter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i kan muntre jer op med at med de her koncepter kan man komme virkelig langt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 (99%) software firmaer bruger SQL databaser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Stortset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”services” bliver udstillet igennem REST/HTTP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dag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 evt. slidesne igennem flere gange og prøv at lave opgaverne igen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færreste forstår det hele første gang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Koncepterne kræver tid og arbejde for forståelse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Løsninger til opgaver og mini programmet kan findes her: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https://github.com/AndersBensen/python_101/raw/main/python3/exercises.zip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3809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4947F20-D627-4407-856D-2C405B23C625}"/>
              </a:ext>
            </a:extLst>
          </p:cNvPr>
          <p:cNvSpPr txBox="1"/>
          <p:nvPr/>
        </p:nvSpPr>
        <p:spPr>
          <a:xfrm>
            <a:off x="1331089" y="4525701"/>
            <a:ext cx="41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anders_bensen@hotmail.com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63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F1F2C8-CA22-3133-B8F4-2FEB66985E19}"/>
              </a:ext>
            </a:extLst>
          </p:cNvPr>
          <p:cNvSpPr/>
          <p:nvPr/>
        </p:nvSpPr>
        <p:spPr>
          <a:xfrm>
            <a:off x="1097280" y="5652025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6EDEE71-3B17-8D1D-8218-39D4417AEF98}"/>
              </a:ext>
            </a:extLst>
          </p:cNvPr>
          <p:cNvCxnSpPr>
            <a:cxnSpLocks/>
          </p:cNvCxnSpPr>
          <p:nvPr/>
        </p:nvCxnSpPr>
        <p:spPr>
          <a:xfrm flipV="1">
            <a:off x="3923930" y="5875010"/>
            <a:ext cx="496851" cy="553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EBA1B6-5F7B-1792-7865-DFA465E8BE0A}"/>
              </a:ext>
            </a:extLst>
          </p:cNvPr>
          <p:cNvSpPr txBox="1"/>
          <p:nvPr/>
        </p:nvSpPr>
        <p:spPr>
          <a:xfrm>
            <a:off x="4492813" y="5632147"/>
            <a:ext cx="296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Meget af tiden går her</a:t>
            </a:r>
          </a:p>
        </p:txBody>
      </p:sp>
    </p:spTree>
    <p:extLst>
      <p:ext uri="{BB962C8B-B14F-4D97-AF65-F5344CB8AC3E}">
        <p14:creationId xmlns:p14="http://schemas.microsoft.com/office/powerpoint/2010/main" val="135356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online format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309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Forelæsningerne bliver mig der taler i zoom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Skriv i chatten, vi skal nok holde øje med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er der mere teori end ved Python 1 &amp; 2 (Grundet sværere emner)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Jeg starter med at forklare teorien, og viser den så anvendt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opgaverne bliver I smidt ud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I har ca. 30 minutter til at løse dem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Jens, Loc og jeg hopper rundt og hjælper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”Ræk hånden op” hvis i sidder fast! Så kommer vi (prøver i hvert fald)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er selvfølgelig ikke tvunget til at tale med de andre, men det plejer at hjælpe!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b="1" u="sng" dirty="0">
                <a:solidFill>
                  <a:srgbClr val="FF0000"/>
                </a:solidFill>
              </a:rPr>
              <a:t>LINK TIL SLIDES HER</a:t>
            </a:r>
          </a:p>
          <a:p>
            <a:pPr>
              <a:lnSpc>
                <a:spcPct val="150000"/>
              </a:lnSpc>
            </a:pPr>
            <a:endParaRPr lang="da-DK" sz="1900" b="1" u="sng" dirty="0"/>
          </a:p>
          <a:p>
            <a:pPr>
              <a:lnSpc>
                <a:spcPct val="150000"/>
              </a:lnSpc>
            </a:pPr>
            <a:endParaRPr lang="da-DK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IDE’en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bruger i dag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generelt virkelig god!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kan også bruge andre, men vi har mere svært ved at supportere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02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</p:txBody>
      </p:sp>
    </p:spTree>
    <p:extLst>
      <p:ext uri="{BB962C8B-B14F-4D97-AF65-F5344CB8AC3E}">
        <p14:creationId xmlns:p14="http://schemas.microsoft.com/office/powerpoint/2010/main" val="221312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først,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 tricks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4243920-1A2C-7B89-80B7-65DA3B397F20}"/>
              </a:ext>
            </a:extLst>
          </p:cNvPr>
          <p:cNvSpPr txBox="1"/>
          <p:nvPr/>
        </p:nvSpPr>
        <p:spPr>
          <a:xfrm>
            <a:off x="989400" y="1899822"/>
            <a:ext cx="10213200" cy="217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er et ret unikt sprog når det kommer til liste operationer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Pga. ”list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”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eller deler, listen 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ret praktisk når man arbejder med data (eller 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lad os kigge på det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7956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2F195F64-14B3-3E3A-9000-AF6067C985DB}"/>
              </a:ext>
            </a:extLst>
          </p:cNvPr>
          <p:cNvSpPr txBox="1"/>
          <p:nvPr/>
        </p:nvSpPr>
        <p:spPr>
          <a:xfrm>
            <a:off x="6026764" y="1832610"/>
            <a:ext cx="4998720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kan se på lister som slices [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vi går fra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og bevæger os i størrelsen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a-DK" sz="1400" b="1" i="1" dirty="0"/>
          </a:p>
        </p:txBody>
      </p:sp>
    </p:spTree>
    <p:extLst>
      <p:ext uri="{BB962C8B-B14F-4D97-AF65-F5344CB8AC3E}">
        <p14:creationId xmlns:p14="http://schemas.microsoft.com/office/powerpoint/2010/main" val="52229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Programmerings paradigmer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01851"/>
            <a:ext cx="10213200" cy="461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metode, eller en måde at tænke på, til at løse et givet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Forskellige paradigmer kan løse det samme problem på forskellige måder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sprog har ”kun” et paradigme, imens mange mere sprog moderne har flere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Imperativt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Koden kører i faste sekvenser (skridt for skridt nedad)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Objektorienteret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modellerer koden i klasser og objekter som bruger hinanden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opdeler vores kode i funktioner der passer til problemet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99729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mig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 Bensen Ottsen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Computer Science &amp;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Danmarks Tekniske Universitet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Skriver pt. speciale i AI og ansigtsgenkendelse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undervist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kurser for IDA 8+ gange efterhånden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735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0606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4"/>
          <a:stretch/>
        </p:blipFill>
        <p:spPr>
          <a:xfrm>
            <a:off x="6609735" y="1899822"/>
            <a:ext cx="3022600" cy="990335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D08A2053-1E96-B3ED-2CFE-F7D0AA3CC306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0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34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6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58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funktioner der ikke behøver at have et navn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til højre har den, men vi får 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skrives på en linje, og bliver ofte bare givet som et argument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6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226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man ofte bruger i funktionel programmering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to argumenter: 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som regel til at ”mappe” sin data over i et andet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at tage alle tal i en liste i anden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250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ED990D36-C44D-F39E-5A82-225AACD08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5"/>
          <a:stretch/>
        </p:blipFill>
        <p:spPr>
          <a:xfrm>
            <a:off x="1097280" y="1824264"/>
            <a:ext cx="6642463" cy="214357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32D34CA8-EE10-950A-00BB-45EC5E3359CC}"/>
              </a:ext>
            </a:extLst>
          </p:cNvPr>
          <p:cNvSpPr txBox="1"/>
          <p:nvPr/>
        </p:nvSpPr>
        <p:spPr>
          <a:xfrm>
            <a:off x="7170882" y="1856016"/>
            <a:ext cx="4602018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</p:txBody>
      </p:sp>
    </p:spTree>
    <p:extLst>
      <p:ext uri="{BB962C8B-B14F-4D97-AF65-F5344CB8AC3E}">
        <p14:creationId xmlns:p14="http://schemas.microsoft.com/office/powerpoint/2010/main" val="258851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D2E548E3-23E2-800A-0FD6-2DCA7911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8" y="1819000"/>
            <a:ext cx="6705324" cy="43205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F1F34EC-569C-0D4F-AA93-84D30B2AB487}"/>
              </a:ext>
            </a:extLst>
          </p:cNvPr>
          <p:cNvSpPr txBox="1"/>
          <p:nvPr/>
        </p:nvSpPr>
        <p:spPr>
          <a:xfrm>
            <a:off x="7170883" y="1856016"/>
            <a:ext cx="4553032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her kan man se hvorfor lambda kan være smart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funktionel programmering giver man ofte bare funktioner med som argument</a:t>
            </a:r>
          </a:p>
        </p:txBody>
      </p:sp>
    </p:spTree>
    <p:extLst>
      <p:ext uri="{BB962C8B-B14F-4D97-AF65-F5344CB8AC3E}">
        <p14:creationId xmlns:p14="http://schemas.microsoft.com/office/powerpoint/2010/main" val="21333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Endnu en ”funktionel programmering”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til at ”filtrere” data væk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stedet for at ”mappe” det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også en funktion og liste som argument: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355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1E6DC62-BE49-2253-D3DC-8622B5BD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6"/>
          <a:stretch/>
        </p:blipFill>
        <p:spPr>
          <a:xfrm>
            <a:off x="1097280" y="1830615"/>
            <a:ext cx="6175405" cy="18923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029ED097-9849-12AF-77BD-FC2256BFA02F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9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9F7AA06-4AAC-035E-1340-53F06555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614"/>
            <a:ext cx="6175405" cy="363945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A2211E1-3F44-8C54-0994-E2719F2FEF4D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Jens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 Kristian Vitus Bering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Software Engineering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udvikler ved Bankdata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programmerer finans software 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8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1 (20-30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431199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one_hundred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_numbers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list(range(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 at få hver syvende tal mellem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og 80.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27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41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55, 62, 69, 76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celsius_degrees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og en lambda funktion til at regne hver celsius grad om til fahrenheit.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68.0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60.8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66.2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71.6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64.4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86.0</a:t>
            </a:r>
            <a:r>
              <a:rPr lang="da-DK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Formlen er: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celsius_to_fahrenheit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(1.8 *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celsius_degrees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+ 32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name_list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'Henriette'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'Hans Erik'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'Andrea’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filter metoden og en lambda funktion til at få fat i de navne som er mindre end 4 bogstaver langt ELLER hvis sidste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bogstave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 s i navnet. </a:t>
            </a:r>
            <a:endParaRPr lang="da-DK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'Jens’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få længden af en streng som man kan med en liste.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det sidste element i en streng so</a:t>
            </a: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man kan med en liste. 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(Ekstra) 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noisy_strings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..,,##.%"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"?bad##.%,."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"is,,.,#%."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"!not%.,,,,"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##,,..,,"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først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metoden til at fjerne alt støjen (.,%#) der er efter hver streng. Brug herefter filter metoden til at gemme en hver streng som ikke starter med ”!” og ikke starter med ”?”.</a:t>
            </a:r>
            <a:endParaRPr lang="da-DK" sz="20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100" dirty="0">
                <a:solidFill>
                  <a:srgbClr val="A31515"/>
                </a:solidFill>
                <a:latin typeface="Menlo" panose="020B0609030804020204" pitchFamily="49" charset="0"/>
              </a:rPr>
              <a:t>”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3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hej!."</a:t>
            </a:r>
            <a:r>
              <a:rPr lang="da-DK" sz="13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.strip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"!."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returnerer  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"hej”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første element i en streng med [0]</a:t>
            </a:r>
            <a:endParaRPr lang="da-DK" sz="23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385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&amp; DATABASER</a:t>
            </a:r>
          </a:p>
        </p:txBody>
      </p:sp>
    </p:spTree>
    <p:extLst>
      <p:ext uri="{BB962C8B-B14F-4D97-AF65-F5344CB8AC3E}">
        <p14:creationId xmlns:p14="http://schemas.microsoft.com/office/powerpoint/2010/main" val="684942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database er et slags system der gemmer større mængder data/information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Herefter kan man så hente/tilføje/ændre i denne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i virkeligheden er en database bare endnu et program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det ene formål at stå for den gemte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man bygger software vil der næsten altid være en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dedikeret ”server”/computer hvor vores database er, f.eks. I cloud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snakker vores system så med den her computer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1026" name="Picture 2" descr="Database Icon Illustration Stock Illustration - Download Image Now -  Database, Icon, White Background - iStock">
            <a:extLst>
              <a:ext uri="{FF2B5EF4-FFF2-40B4-BE49-F238E27FC236}">
                <a16:creationId xmlns:a16="http://schemas.microsoft.com/office/drawing/2014/main" id="{78DC078A-6A71-F782-3C74-63AACBE8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88400" y="2446867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Management System (RDBMS)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slags database baseret på den ”relationelle model”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Opfundet af datalogen Edgar F.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~ 1970 hos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Ideen er lidt som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det er bare tabeller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tabellerne kan have en relation til hinanden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984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8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 </a:t>
            </a:r>
          </a:p>
        </p:txBody>
      </p:sp>
    </p:spTree>
    <p:extLst>
      <p:ext uri="{BB962C8B-B14F-4D97-AF65-F5344CB8AC3E}">
        <p14:creationId xmlns:p14="http://schemas.microsoft.com/office/powerpoint/2010/main" val="170742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43956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6739467" y="1921933"/>
            <a:ext cx="1344287" cy="1608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407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29" y="3098800"/>
            <a:ext cx="6892025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410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Har altid noget til at kendetegne en specifik række (</a:t>
            </a:r>
            <a:r>
              <a:rPr lang="da-DK" dirty="0" err="1"/>
              <a:t>Primary</a:t>
            </a:r>
            <a:r>
              <a:rPr lang="da-DK" dirty="0"/>
              <a:t> Key)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30" y="3098800"/>
            <a:ext cx="569338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2337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over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7C0313E-F8E5-4B9B-24A5-5B243B8F3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917700"/>
            <a:ext cx="3297490" cy="202776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8A463D0A-F8ED-88EE-D03F-08C0E3D94D8C}"/>
              </a:ext>
            </a:extLst>
          </p:cNvPr>
          <p:cNvSpPr txBox="1"/>
          <p:nvPr/>
        </p:nvSpPr>
        <p:spPr>
          <a:xfrm>
            <a:off x="1210733" y="3945467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Typen af diagram hedder et </a:t>
            </a:r>
            <a:r>
              <a:rPr lang="da-DK" dirty="0" err="1"/>
              <a:t>Entity</a:t>
            </a:r>
            <a:r>
              <a:rPr lang="da-DK" dirty="0"/>
              <a:t>-Relation (ER) diagram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bliver ofte brugt til at beskrive databaser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Men vi har endnu ingen relationer!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F.eks. Producerer et bryggeri jo nogle øl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her relation kan vi lave med RBDMS</a:t>
            </a:r>
          </a:p>
        </p:txBody>
      </p:sp>
    </p:spTree>
    <p:extLst>
      <p:ext uri="{BB962C8B-B14F-4D97-AF65-F5344CB8AC3E}">
        <p14:creationId xmlns:p14="http://schemas.microsoft.com/office/powerpoint/2010/main" val="373818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Loc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 Hoang Thanh Nguyen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laver infrastruktur &amp; udvikler software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915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5E18790A-3F61-082F-24D5-18FB2BDC88F9}"/>
              </a:ext>
            </a:extLst>
          </p:cNvPr>
          <p:cNvSpPr txBox="1"/>
          <p:nvPr/>
        </p:nvSpPr>
        <p:spPr>
          <a:xfrm>
            <a:off x="1210733" y="3945467"/>
            <a:ext cx="10213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et bryggeri brygger/producerer øl</a:t>
            </a:r>
          </a:p>
        </p:txBody>
      </p:sp>
    </p:spTree>
    <p:extLst>
      <p:ext uri="{BB962C8B-B14F-4D97-AF65-F5344CB8AC3E}">
        <p14:creationId xmlns:p14="http://schemas.microsoft.com/office/powerpoint/2010/main" val="3989670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2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C974FDC-F187-158A-D5C1-CDB76BA8FB2C}"/>
              </a:ext>
            </a:extLst>
          </p:cNvPr>
          <p:cNvSpPr/>
          <p:nvPr/>
        </p:nvSpPr>
        <p:spPr>
          <a:xfrm>
            <a:off x="6002867" y="1892300"/>
            <a:ext cx="1068917" cy="398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2604A7B-1966-ABAB-7228-B5CF3840A8FD}"/>
              </a:ext>
            </a:extLst>
          </p:cNvPr>
          <p:cNvSpPr txBox="1"/>
          <p:nvPr/>
        </p:nvSpPr>
        <p:spPr>
          <a:xfrm>
            <a:off x="7211530" y="1892300"/>
            <a:ext cx="40660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er ”relationen” til bryggeriet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Hver øl har også id’et til sit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Kaldes en ”</a:t>
            </a:r>
            <a:r>
              <a:rPr lang="da-DK" dirty="0" err="1"/>
              <a:t>Foreign</a:t>
            </a:r>
            <a:r>
              <a:rPr lang="da-DK" dirty="0"/>
              <a:t> Key”</a:t>
            </a:r>
          </a:p>
        </p:txBody>
      </p:sp>
    </p:spTree>
    <p:extLst>
      <p:ext uri="{BB962C8B-B14F-4D97-AF65-F5344CB8AC3E}">
        <p14:creationId xmlns:p14="http://schemas.microsoft.com/office/powerpoint/2010/main" val="1631647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programmeringssprog man bruger til at skabe RDBMS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kommunikere 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Opfundet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~ </a:t>
            </a:r>
            <a:r>
              <a:rPr lang="da-DK" dirty="0"/>
              <a:t>1974 af Donald B. </a:t>
            </a:r>
            <a:r>
              <a:rPr lang="da-DK" dirty="0" err="1"/>
              <a:t>Chamberlin</a:t>
            </a:r>
            <a:r>
              <a:rPr lang="da-DK" dirty="0"/>
              <a:t> &amp; Raymond F. </a:t>
            </a:r>
            <a:r>
              <a:rPr lang="da-DK" dirty="0" err="1"/>
              <a:t>Boyce</a:t>
            </a:r>
            <a:r>
              <a:rPr lang="da-DK" dirty="0"/>
              <a:t>, også ved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SQL skriver man ”</a:t>
            </a:r>
            <a:r>
              <a:rPr lang="da-DK" dirty="0" err="1"/>
              <a:t>Queries</a:t>
            </a:r>
            <a:r>
              <a:rPr lang="da-DK" dirty="0"/>
              <a:t>”/Forespørgsler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Man spørger altså databasen om noget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meget specifikt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Der findes forskellige SQL sprog, f.eks. </a:t>
            </a:r>
            <a:r>
              <a:rPr lang="da-DK" dirty="0" err="1"/>
              <a:t>PostgreSQL</a:t>
            </a:r>
            <a:r>
              <a:rPr lang="da-DK" dirty="0"/>
              <a:t>, MySQL osv.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er dog alle sammen ekstremt ens, kan man et - kan man alle</a:t>
            </a:r>
          </a:p>
        </p:txBody>
      </p:sp>
    </p:spTree>
    <p:extLst>
      <p:ext uri="{BB962C8B-B14F-4D97-AF65-F5344CB8AC3E}">
        <p14:creationId xmlns:p14="http://schemas.microsoft.com/office/powerpoint/2010/main" val="63045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Datatyper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INTEGER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Autoincrement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den vi bruger til id! 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selv gør sig større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 største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kan også være mindre f.eks.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tinyint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Double/Kommatal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flere…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https://www.w3schools.com/sql/sql_datatypes.asp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929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1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E4CCC90-36E2-8E5E-1B06-1840C1F80410}"/>
              </a:ext>
            </a:extLst>
          </p:cNvPr>
          <p:cNvSpPr txBox="1"/>
          <p:nvPr/>
        </p:nvSpPr>
        <p:spPr>
          <a:xfrm>
            <a:off x="1097280" y="3196564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4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3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</p:txBody>
      </p:sp>
    </p:spTree>
    <p:extLst>
      <p:ext uri="{BB962C8B-B14F-4D97-AF65-F5344CB8AC3E}">
        <p14:creationId xmlns:p14="http://schemas.microsoft.com/office/powerpoint/2010/main" val="16696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8511090-A9C2-F5F3-B77B-117FEEDA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6" y="1858433"/>
            <a:ext cx="4889500" cy="19558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80346" y="3738431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beer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5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2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float</a:t>
            </a:r>
            <a:r>
              <a:rPr lang="da-DK" dirty="0"/>
              <a:t> (med 4 decimaler) som er alkohol procent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integer</a:t>
            </a:r>
            <a:r>
              <a:rPr lang="da-DK" dirty="0"/>
              <a:t>, som er referencen til </a:t>
            </a:r>
            <a:r>
              <a:rPr lang="da-DK" dirty="0" err="1"/>
              <a:t>Brewery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6940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3283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FC1AC7D-527C-9633-533B-A45F389577F2}"/>
              </a:ext>
            </a:extLst>
          </p:cNvPr>
          <p:cNvSpPr txBox="1"/>
          <p:nvPr/>
        </p:nvSpPr>
        <p:spPr>
          <a:xfrm>
            <a:off x="1097280" y="2437328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Vi indsætter data i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kolonnerne (</a:t>
            </a:r>
            <a:r>
              <a:rPr lang="da-DK" dirty="0" err="1"/>
              <a:t>name</a:t>
            </a:r>
            <a:r>
              <a:rPr lang="da-DK" dirty="0"/>
              <a:t>, </a:t>
            </a:r>
            <a:r>
              <a:rPr lang="da-DK" dirty="0" err="1"/>
              <a:t>address</a:t>
            </a:r>
            <a:r>
              <a:rPr lang="da-DK" dirty="0"/>
              <a:t>, country)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Ikke i id! Da det er </a:t>
            </a:r>
            <a:r>
              <a:rPr lang="da-DK" dirty="0" err="1"/>
              <a:t>serial</a:t>
            </a:r>
            <a:r>
              <a:rPr lang="da-DK" dirty="0"/>
              <a:t> holder den selv styr på id’et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263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flere rækker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97280" y="4966097"/>
            <a:ext cx="10213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indsætter vi alle de forskellige øl i </a:t>
            </a:r>
            <a:r>
              <a:rPr lang="da-DK" dirty="0" err="1"/>
              <a:t>beer</a:t>
            </a:r>
            <a:r>
              <a:rPr lang="da-DK" dirty="0"/>
              <a:t>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vigtige her er vores reference til </a:t>
            </a:r>
            <a:r>
              <a:rPr lang="da-DK" dirty="0" err="1"/>
              <a:t>brewery</a:t>
            </a:r>
            <a:r>
              <a:rPr lang="da-DK" dirty="0"/>
              <a:t>!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7F6F8E3-38F9-4DC4-1801-33ED9446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7" y="1790700"/>
            <a:ext cx="5321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2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5823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</p:spTree>
    <p:extLst>
      <p:ext uri="{BB962C8B-B14F-4D97-AF65-F5344CB8AC3E}">
        <p14:creationId xmlns:p14="http://schemas.microsoft.com/office/powerpoint/2010/main" val="920331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2476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B8A1858-96BC-8E0E-79C1-A39110A703EA}"/>
              </a:ext>
            </a:extLst>
          </p:cNvPr>
          <p:cNvSpPr/>
          <p:nvPr/>
        </p:nvSpPr>
        <p:spPr>
          <a:xfrm>
            <a:off x="1617133" y="2057825"/>
            <a:ext cx="761999" cy="3085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A830115-BC37-F0B3-E858-AB23FD329ED7}"/>
              </a:ext>
            </a:extLst>
          </p:cNvPr>
          <p:cNvCxnSpPr>
            <a:cxnSpLocks/>
          </p:cNvCxnSpPr>
          <p:nvPr/>
        </p:nvCxnSpPr>
        <p:spPr>
          <a:xfrm>
            <a:off x="2379132" y="2212117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A2AB6A8-0107-BDC1-05DD-42CF15200AE2}"/>
              </a:ext>
            </a:extLst>
          </p:cNvPr>
          <p:cNvSpPr txBox="1"/>
          <p:nvPr/>
        </p:nvSpPr>
        <p:spPr>
          <a:xfrm>
            <a:off x="5548256" y="2037837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Tabellen vi henter fra</a:t>
            </a:r>
          </a:p>
        </p:txBody>
      </p:sp>
    </p:spTree>
    <p:extLst>
      <p:ext uri="{BB962C8B-B14F-4D97-AF65-F5344CB8AC3E}">
        <p14:creationId xmlns:p14="http://schemas.microsoft.com/office/powerpoint/2010/main" val="400881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C85706E-71DF-3203-03CA-BACE6D69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1" y="2462108"/>
            <a:ext cx="5702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5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 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85DCF67-BB42-EEC6-6DC7-7976A821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2" y="1822450"/>
            <a:ext cx="2019300" cy="5207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9999414-CB5B-7A5D-3056-4C20D7CFB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3" y="2428240"/>
            <a:ext cx="2209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FROM WHERE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3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A9C2620-F7B8-8335-C16B-58B913EB5848}"/>
              </a:ext>
            </a:extLst>
          </p:cNvPr>
          <p:cNvSpPr/>
          <p:nvPr/>
        </p:nvSpPr>
        <p:spPr>
          <a:xfrm>
            <a:off x="925287" y="2277345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5D34E4A8-2A9F-2ADB-7C8A-D0187304F7B0}"/>
              </a:ext>
            </a:extLst>
          </p:cNvPr>
          <p:cNvCxnSpPr>
            <a:cxnSpLocks/>
          </p:cNvCxnSpPr>
          <p:nvPr/>
        </p:nvCxnSpPr>
        <p:spPr>
          <a:xfrm>
            <a:off x="3826932" y="2451625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EE06FA36-4254-BC6B-6A87-3BD6884DC4BB}"/>
              </a:ext>
            </a:extLst>
          </p:cNvPr>
          <p:cNvSpPr txBox="1"/>
          <p:nvPr/>
        </p:nvSpPr>
        <p:spPr>
          <a:xfrm>
            <a:off x="6996056" y="2277345"/>
            <a:ext cx="338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henter kun data fra der hvor vores rækker har Country = ‘Denmark’</a:t>
            </a:r>
          </a:p>
        </p:txBody>
      </p:sp>
    </p:spTree>
    <p:extLst>
      <p:ext uri="{BB962C8B-B14F-4D97-AF65-F5344CB8AC3E}">
        <p14:creationId xmlns:p14="http://schemas.microsoft.com/office/powerpoint/2010/main" val="2303755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56990EB-5043-34DD-BAA0-FD273070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658045"/>
            <a:ext cx="5715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</p:spTree>
    <p:extLst>
      <p:ext uri="{BB962C8B-B14F-4D97-AF65-F5344CB8AC3E}">
        <p14:creationId xmlns:p14="http://schemas.microsoft.com/office/powerpoint/2010/main" val="3711904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vi henter alt data fra vores øl/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får vi bare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id’erne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på det pågældende bryggeri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nu hvis vi gerne vil have navnet på bryggeriet med ud?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bruger vi et join!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3562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6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EB0738B-BA76-9709-0343-6A646A86FE01}"/>
              </a:ext>
            </a:extLst>
          </p:cNvPr>
          <p:cNvSpPr/>
          <p:nvPr/>
        </p:nvSpPr>
        <p:spPr>
          <a:xfrm>
            <a:off x="925286" y="2277345"/>
            <a:ext cx="4464593" cy="36969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494B3166-82C2-77D9-A85F-407FDE800615}"/>
              </a:ext>
            </a:extLst>
          </p:cNvPr>
          <p:cNvCxnSpPr>
            <a:cxnSpLocks/>
          </p:cNvCxnSpPr>
          <p:nvPr/>
        </p:nvCxnSpPr>
        <p:spPr>
          <a:xfrm>
            <a:off x="5389879" y="2451625"/>
            <a:ext cx="16061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A67EE0-399C-2CFC-9C13-8F9B6FCF13B8}"/>
              </a:ext>
            </a:extLst>
          </p:cNvPr>
          <p:cNvSpPr txBox="1"/>
          <p:nvPr/>
        </p:nvSpPr>
        <p:spPr>
          <a:xfrm>
            <a:off x="6985119" y="2136275"/>
            <a:ext cx="520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Så vi ”joiner” vores to tabeller, sådan at der hvor </a:t>
            </a:r>
            <a:r>
              <a:rPr lang="da-DK" dirty="0" err="1"/>
              <a:t>brewery_id’et</a:t>
            </a:r>
            <a:r>
              <a:rPr lang="da-DK" dirty="0"/>
              <a:t> er lig med et </a:t>
            </a:r>
            <a:r>
              <a:rPr lang="da-DK" dirty="0" err="1"/>
              <a:t>brewery.id</a:t>
            </a:r>
            <a:r>
              <a:rPr lang="da-DK" dirty="0"/>
              <a:t> så henter vi også alt andet data</a:t>
            </a:r>
          </a:p>
        </p:txBody>
      </p:sp>
    </p:spTree>
    <p:extLst>
      <p:ext uri="{BB962C8B-B14F-4D97-AF65-F5344CB8AC3E}">
        <p14:creationId xmlns:p14="http://schemas.microsoft.com/office/powerpoint/2010/main" val="2248403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F770BF14-6FDB-E1FB-5D0E-90057C84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2769326"/>
            <a:ext cx="7772400" cy="27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1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B32B9979-9D5F-EA9C-9B8D-8EB97E79C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03F82FE-F07B-2748-F710-5164D40F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9DEB6135-82E4-3F2E-6766-C7B9091C82BE}"/>
              </a:ext>
            </a:extLst>
          </p:cNvPr>
          <p:cNvSpPr txBox="1"/>
          <p:nvPr/>
        </p:nvSpPr>
        <p:spPr>
          <a:xfrm>
            <a:off x="6480990" y="1861457"/>
            <a:ext cx="45701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nu kan vi blande information fra de to tabeller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27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7AC0314-9FF8-3D7C-9376-4EE0E63F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6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2BFF804D-D14C-FFE7-382C-33A76E21FE2F}"/>
              </a:ext>
            </a:extLst>
          </p:cNvPr>
          <p:cNvSpPr txBox="1"/>
          <p:nvPr/>
        </p:nvSpPr>
        <p:spPr>
          <a:xfrm>
            <a:off x="6694354" y="1875534"/>
            <a:ext cx="45701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vi kan afgrænse den data vi henter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CB05BEE-AB0B-2D49-0B11-F40450D0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9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Okay, nu har vi lært hvad en database, RBDMS og SQL er for noget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meget mere til emnet, men det her er en fin start!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skal vi se hvordan vi kan køre de her kommandoer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 samme principper, men vi køre det bare inde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Vha. sqlite3 biblioteket (Som er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standard!)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SQLite</a:t>
            </a:r>
            <a:r>
              <a:rPr lang="da-DK" dirty="0"/>
              <a:t> betyder at man gemmer </a:t>
            </a:r>
            <a:r>
              <a:rPr lang="da-DK" dirty="0" err="1"/>
              <a:t>dataen</a:t>
            </a:r>
            <a:r>
              <a:rPr lang="da-DK" dirty="0"/>
              <a:t> i en lokal ”</a:t>
            </a:r>
            <a:r>
              <a:rPr lang="da-DK" dirty="0" err="1"/>
              <a:t>db</a:t>
            </a:r>
            <a:r>
              <a:rPr lang="da-DK" dirty="0"/>
              <a:t>/SQL” fil, og ikke snakker med en ekstern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dog ekstremt nemt at skifte imellem de to, det er </a:t>
            </a:r>
            <a:r>
              <a:rPr lang="da-DK" dirty="0" err="1"/>
              <a:t>stortset</a:t>
            </a:r>
            <a:r>
              <a:rPr lang="da-DK" dirty="0"/>
              <a:t> samme kode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bliver ikke en ekstern server i dag fordi det kan give meget bøvl</a:t>
            </a:r>
          </a:p>
        </p:txBody>
      </p:sp>
    </p:spTree>
    <p:extLst>
      <p:ext uri="{BB962C8B-B14F-4D97-AF65-F5344CB8AC3E}">
        <p14:creationId xmlns:p14="http://schemas.microsoft.com/office/powerpoint/2010/main" val="9904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70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3472011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05589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6255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3E38035-CE50-475A-0D56-B60F40B319EB}"/>
              </a:ext>
            </a:extLst>
          </p:cNvPr>
          <p:cNvSpPr txBox="1"/>
          <p:nvPr/>
        </p:nvSpPr>
        <p:spPr>
          <a:xfrm>
            <a:off x="1097280" y="1921011"/>
            <a:ext cx="10213200" cy="188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have deciderede SQL filer, som til højre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Det kan være ret praktisk, specielt når man fylder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Dem kan man så importere og køre direkte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C3AE8BE-BA46-9C16-D286-CF28D449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02" y="1877468"/>
            <a:ext cx="3662133" cy="43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7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9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24109B3-FE5B-6091-D65E-FAA80377E18E}"/>
              </a:ext>
            </a:extLst>
          </p:cNvPr>
          <p:cNvSpPr txBox="1"/>
          <p:nvPr/>
        </p:nvSpPr>
        <p:spPr>
          <a:xfrm>
            <a:off x="1097280" y="5501674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0521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2 (30-40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52319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først vores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Beer+Brewery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fil: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https://raw.githubusercontent.com/AndersBensen/python_101/main/python3/populate.sql</a:t>
            </a:r>
            <a:b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3 skridt i den her opgave: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Først få kørt SQL filen som jeg viste i tidligere et eksempel og sørg for at databasen er ”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Herefter indsæt 3 af dine egne yndlings øl i databasen igennem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Hvis ikke det tilsvarende bryggeri er der, så indsæt først det (og husk at det får id 4).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 sidst hent alle de øl fra databasen der har en procent over 4,5 og print dem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Lav en Beer klasse og en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klasse i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Hent herefter alle øl og bryggerier ud fra vores database og gem hver række som et tilsvarende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objekt.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Klasserne skal sådan set bare bestå af de attributter de har i databasen.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 i hver klasse (def __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__(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 som returnerer objektets indhold som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 øl objekterne i en liste, og gem bryggeri objekterne i en anden liste.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nu hver eneste objekt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(Ekstra) Lav en ny database ud fra ER diagrammet til højre. Fyld den med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her link</a:t>
            </a:r>
            <a:r>
              <a:rPr lang="da-DK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https://github.com/AndersBensen/python_101/raw/main/python3/turbine_data.txt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Hent herefter alle temperatur rækker ud fra databasen, gem dem i en liste og plot dem med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Hints: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 er komma (”,”) separeret, du kan f.eks. læse den ind med </a:t>
            </a:r>
            <a:r>
              <a:rPr lang="da-DK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i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Så hver række du læser ind fra filen, skal du så tilføje (INSERT INTO) til databasen.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typerne kan f.eks. Være: INTEGER; FLOAT, FLOAT, INTEGER, VARCHAR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dirty="0">
              <a:solidFill>
                <a:schemeClr val="tx1"/>
              </a:solidFill>
            </a:endParaRPr>
          </a:p>
          <a:p>
            <a:pPr marL="201168" lvl="1" indent="0">
              <a:buClrTx/>
              <a:buNone/>
            </a:pPr>
            <a:r>
              <a:rPr lang="da-DK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4AB6D8D-2884-9581-8775-214FDF05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94" y="4647964"/>
            <a:ext cx="2750714" cy="16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1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HTTP, REST &amp; API</a:t>
            </a:r>
          </a:p>
        </p:txBody>
      </p:sp>
    </p:spTree>
    <p:extLst>
      <p:ext uri="{BB962C8B-B14F-4D97-AF65-F5344CB8AC3E}">
        <p14:creationId xmlns:p14="http://schemas.microsoft.com/office/powerpoint/2010/main" val="1386545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netværk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”Et sæt af computere der kommunikerer over protokoller”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Protokol -&gt; En standard der beskriver hvordan man kommunikerer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… På plads 3 i en streng af bits (001000) har vi 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Internettet og netværk generelt er bygget i lag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det nederste lag sendes der ”fysiske” signaler igennem luften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En computer fortolker så de her signaler som 0’er og 1’ere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så kan oversættes til bogstaver/tal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her forskellige lag til sammen hedder f.eks. TCP/IP modellen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FF0000"/>
                </a:solidFill>
              </a:rPr>
              <a:t>Enhver computer har en IP adresse TODO </a:t>
            </a:r>
          </a:p>
        </p:txBody>
      </p:sp>
      <p:pic>
        <p:nvPicPr>
          <p:cNvPr id="1026" name="Picture 2" descr="Computer Networking Basics - System Zone">
            <a:extLst>
              <a:ext uri="{FF2B5EF4-FFF2-40B4-BE49-F238E27FC236}">
                <a16:creationId xmlns:a16="http://schemas.microsoft.com/office/drawing/2014/main" id="{EC95963C-3DE1-A929-487B-EB2BB122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6700" y="1899822"/>
            <a:ext cx="3916049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45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76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”model” der beskriver forskellige 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internettet / et netværk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Nederste lag (Network Access) er på et ”lavt niveau”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Hvordan skal bits (0,1) sendes og fortolkes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Laget efter bygger så oven på det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Øverst har vi så ”Applikations” laget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Meget højt niveau, og her er HTTP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F.eks.: </a:t>
            </a:r>
            <a:r>
              <a:rPr lang="da-DK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http://www.google.com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når man bruger f.eks. Google bliver det oversat ned igennem lagene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til sidst er det bare 0’ere og 1’ere, men det er abstraheret væk for os!</a:t>
            </a:r>
            <a:endParaRPr lang="da-DK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700" dirty="0"/>
          </a:p>
        </p:txBody>
      </p:sp>
      <p:pic>
        <p:nvPicPr>
          <p:cNvPr id="2050" name="Picture 2" descr="TCP/IP layers and their functions">
            <a:extLst>
              <a:ext uri="{FF2B5EF4-FFF2-40B4-BE49-F238E27FC236}">
                <a16:creationId xmlns:a16="http://schemas.microsoft.com/office/drawing/2014/main" id="{C9369C52-01D7-E3C4-759F-7D436A00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22" y="1828799"/>
            <a:ext cx="4889366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78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</p:spTree>
    <p:extLst>
      <p:ext uri="{BB962C8B-B14F-4D97-AF65-F5344CB8AC3E}">
        <p14:creationId xmlns:p14="http://schemas.microsoft.com/office/powerpoint/2010/main" val="479216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b="1" dirty="0" err="1"/>
              <a:t>H</a:t>
            </a:r>
            <a:r>
              <a:rPr lang="da-DK" dirty="0" err="1"/>
              <a:t>yper</a:t>
            </a:r>
            <a:r>
              <a:rPr lang="da-DK" b="1" dirty="0" err="1"/>
              <a:t>T</a:t>
            </a:r>
            <a:r>
              <a:rPr lang="da-DK" dirty="0" err="1"/>
              <a:t>ext</a:t>
            </a:r>
            <a:r>
              <a:rPr lang="da-DK" dirty="0"/>
              <a:t> </a:t>
            </a:r>
            <a:r>
              <a:rPr lang="da-DK" b="1" dirty="0"/>
              <a:t>T</a:t>
            </a:r>
            <a:r>
              <a:rPr lang="da-DK" dirty="0"/>
              <a:t>ransfer </a:t>
            </a:r>
            <a:r>
              <a:rPr lang="da-DK" b="1" dirty="0"/>
              <a:t>P</a:t>
            </a:r>
            <a:r>
              <a:rPr lang="da-DK" dirty="0"/>
              <a:t>rotocol (HTTP)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Bruges til at hente/sende ressourcer på internettet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bruger den formentlig hver dag når i går ind på en hjemmeside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i har forespurgt (</a:t>
            </a:r>
            <a:r>
              <a:rPr lang="da-DK" b="1" i="1" dirty="0" err="1"/>
              <a:t>request</a:t>
            </a:r>
            <a:r>
              <a:rPr lang="da-DK" dirty="0"/>
              <a:t>) en ressource (f.eks. http://</a:t>
            </a:r>
            <a:r>
              <a:rPr lang="da-DK" dirty="0" err="1"/>
              <a:t>www.google.com</a:t>
            </a:r>
            <a:r>
              <a:rPr lang="da-DK" dirty="0"/>
              <a:t>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Jeres browser henter så den tilsvarende side (vha. HTTP!) og viser den flot frem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HTTP er kendt for 8 handlinger (HTTP </a:t>
            </a:r>
            <a:r>
              <a:rPr lang="da-DK" dirty="0" err="1"/>
              <a:t>verbs</a:t>
            </a:r>
            <a:r>
              <a:rPr lang="da-DK" dirty="0"/>
              <a:t>), de 4 vigtigste: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POST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90009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 </a:t>
            </a:r>
            <a:r>
              <a:rPr lang="da-DK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rogrammable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grænseflade man kan programmere op af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Har NemID/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MitID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gider ikke selv verificerer brugeres offentlige identitet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derfor bruger vi NemID’s API til at sikre det!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findes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nærmest alt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 Vejret, Google Maps, Aktiepriser….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skal i både kalde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 Python, men også lave jeres eget!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slags standard til at bygge HTTP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https://restfulapi.net/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3E868E50-A9DE-3AC7-9045-91BA5669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8" y="1773037"/>
            <a:ext cx="4906414" cy="14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1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cript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ikke begrænset til programmeringssproget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data format der ofte bliver brugt i HTTP/REST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Minder lidt om objekter i 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 når man kalder et API får man et svar tilbage i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hvis man skal give noget data med forventes også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6839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1224"/>
            <a:ext cx="4199650" cy="364787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D3FC3860-8E73-2DCB-773A-FFB95DB822E3}"/>
              </a:ext>
            </a:extLst>
          </p:cNvPr>
          <p:cNvSpPr txBox="1"/>
          <p:nvPr/>
        </p:nvSpPr>
        <p:spPr>
          <a:xfrm>
            <a:off x="5947717" y="1737360"/>
            <a:ext cx="5584395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Objekter er i {}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de datatyper vi kender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double,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Attributter har et navn og værdien sættes med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Lister er givet ved []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kan så indeholde flere objekter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virkeligheden er det faktisk som et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5083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4142"/>
            <a:ext cx="4199650" cy="364787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F8A285D-DAE5-A931-F775-A60016A41353}"/>
              </a:ext>
            </a:extLst>
          </p:cNvPr>
          <p:cNvSpPr txBox="1"/>
          <p:nvPr/>
        </p:nvSpPr>
        <p:spPr>
          <a:xfrm>
            <a:off x="1097280" y="5572091"/>
            <a:ext cx="5584395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Højre er også gyldigt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FD30364-1815-D4D0-7F50-7B2839FB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21" y="1862952"/>
            <a:ext cx="4989859" cy="31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0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et bibliotek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lave HTTP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alle de ting vi har talt 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POST, PUT, GET, DELETE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få sit svar i JSON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https://api.coindesk.com/v1/bpi/currentprice.json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API til at hente den nuværende pris for Bitcoin (BTC)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vi f.eks. gøre i gennem </a:t>
            </a:r>
            <a:r>
              <a:rPr lang="da-DK" dirty="0" err="1"/>
              <a:t>requests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6745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8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4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FB1EDF79-DF4E-9387-8A3B-7E9C1C7315E4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6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708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A1BAC70-EB2A-AB0D-EB80-1F29DA2FF96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E6E33D24-6401-F07A-F9A9-C05E673602FD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824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150D7CD9-9F1D-018E-4C50-54E26AA2D64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A32D70C2-5A59-0F85-2F99-F7C64CC4256B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9ED2728E-67BE-DDCE-AF7E-764EFF060278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2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9B205CC-DED1-6BD2-0CD5-5F48A8F650D0}"/>
              </a:ext>
            </a:extLst>
          </p:cNvPr>
          <p:cNvSpPr txBox="1"/>
          <p:nvPr/>
        </p:nvSpPr>
        <p:spPr>
          <a:xfrm>
            <a:off x="1097280" y="4178506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4E8F9DC3-C818-398D-539D-3CFE04C50DEE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9928173-2F6E-3455-1DED-327694039A9E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556A4DDB-61C3-6DEB-3855-6104AC0DDA21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743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til at opstille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også alt det vi har talt om i dag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bitcoin API vi lige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kunne sagtens være lavet i Flask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8025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762A94B-43DB-1811-5D6C-95C01AA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185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>
            <a:extLst>
              <a:ext uri="{FF2B5EF4-FFF2-40B4-BE49-F238E27FC236}">
                <a16:creationId xmlns:a16="http://schemas.microsoft.com/office/drawing/2014/main" id="{6F77044F-C64A-F1FF-9D25-626807D0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0511897E-5EA8-B234-6090-1AC0EB49130F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6558B5B2-051E-ADA1-B407-4FE2C3E6440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214849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45360F5B-CD8B-EC60-6DB4-002B3237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98BF9A9-C634-2EF5-E8FA-7583625A74BF}"/>
              </a:ext>
            </a:extLst>
          </p:cNvPr>
          <p:cNvSpPr/>
          <p:nvPr/>
        </p:nvSpPr>
        <p:spPr>
          <a:xfrm>
            <a:off x="1516045" y="4084041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4663F7CD-F7DB-BA16-FFC1-F2FF141B35B1}"/>
              </a:ext>
            </a:extLst>
          </p:cNvPr>
          <p:cNvCxnSpPr>
            <a:cxnSpLocks/>
          </p:cNvCxnSpPr>
          <p:nvPr/>
        </p:nvCxnSpPr>
        <p:spPr>
          <a:xfrm>
            <a:off x="4596997" y="4249555"/>
            <a:ext cx="19273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F393057-9DEC-D56B-2C49-E8B600D3FF4D}"/>
              </a:ext>
            </a:extLst>
          </p:cNvPr>
          <p:cNvSpPr txBox="1"/>
          <p:nvPr/>
        </p:nvSpPr>
        <p:spPr>
          <a:xfrm>
            <a:off x="6623221" y="4035986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Starter </a:t>
            </a:r>
            <a:r>
              <a:rPr lang="da-DK" dirty="0" err="1"/>
              <a:t>API’et</a:t>
            </a:r>
            <a:r>
              <a:rPr lang="da-DK" dirty="0"/>
              <a:t> på en given port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77EF1BBC-0F7F-3798-323B-C8D1356B3656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BAFF1C7-EA25-431C-4E95-2E7483D5494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07278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FFF608-D2C2-95F3-14AC-B704C1E6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4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EBC56045-FC72-321E-175F-7DE31A17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69504A-A3C7-1ABB-3845-AEEFAB4C4428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85FB4BBF-139E-38C1-816D-077BD5B270FA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35626E20-C5F0-CEF9-319D-004462B8D86A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</p:spTree>
    <p:extLst>
      <p:ext uri="{BB962C8B-B14F-4D97-AF65-F5344CB8AC3E}">
        <p14:creationId xmlns:p14="http://schemas.microsoft.com/office/powerpoint/2010/main" val="1436947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>
            <a:extLst>
              <a:ext uri="{FF2B5EF4-FFF2-40B4-BE49-F238E27FC236}">
                <a16:creationId xmlns:a16="http://schemas.microsoft.com/office/drawing/2014/main" id="{E6AE72EC-5191-3F94-D6DB-08E7C556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0220E8E-883D-2194-3B22-C2137F09A910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06B0D611-DA75-41C4-CB04-C8AD9DB7B1E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DEDEFF28-8998-9C17-51AD-0E60A9C75B02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9E72D4B-8942-534B-89CE-32D52D35CC3A}"/>
              </a:ext>
            </a:extLst>
          </p:cNvPr>
          <p:cNvSpPr txBox="1"/>
          <p:nvPr/>
        </p:nvSpPr>
        <p:spPr>
          <a:xfrm>
            <a:off x="1095835" y="4548148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73711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">
  <a:themeElements>
    <a:clrScheme name="Brugerdefineret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7030A0"/>
      </a:accent1>
      <a:accent2>
        <a:srgbClr val="7030A0"/>
      </a:accent2>
      <a:accent3>
        <a:srgbClr val="7030A0"/>
      </a:accent3>
      <a:accent4>
        <a:srgbClr val="7030A0"/>
      </a:accent4>
      <a:accent5>
        <a:srgbClr val="7030A0"/>
      </a:accent5>
      <a:accent6>
        <a:srgbClr val="7030A0"/>
      </a:accent6>
      <a:hlink>
        <a:srgbClr val="7030A0"/>
      </a:hlink>
      <a:folHlink>
        <a:srgbClr val="7030A0"/>
      </a:folHlink>
    </a:clrScheme>
    <a:fontScheme name="Retrospekti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56095</TotalTime>
  <Words>4259</Words>
  <Application>Microsoft Macintosh PowerPoint</Application>
  <PresentationFormat>Widescreen</PresentationFormat>
  <Paragraphs>549</Paragraphs>
  <Slides>107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Menlo</vt:lpstr>
      <vt:lpstr>Times New Roman</vt:lpstr>
      <vt:lpstr>Retrospektiv</vt:lpstr>
      <vt:lpstr>PYTHON ØVET</vt:lpstr>
      <vt:lpstr>Omkring mig</vt:lpstr>
      <vt:lpstr>Omkring Jens</vt:lpstr>
      <vt:lpstr>Omkring Loc</vt:lpstr>
      <vt:lpstr>Dagens program</vt:lpstr>
      <vt:lpstr>Dagens program</vt:lpstr>
      <vt:lpstr>Dagens program</vt:lpstr>
      <vt:lpstr>Dagens program</vt:lpstr>
      <vt:lpstr>Dagens program</vt:lpstr>
      <vt:lpstr>Dagens program</vt:lpstr>
      <vt:lpstr>Efter i dag kan I:</vt:lpstr>
      <vt:lpstr>Efter i dag kan I:</vt:lpstr>
      <vt:lpstr>Det online format</vt:lpstr>
      <vt:lpstr>Visual Studio Code </vt:lpstr>
      <vt:lpstr>FUNKTIONEL PROGRAMMERING</vt:lpstr>
      <vt:lpstr>Men først, python liste tricks</vt:lpstr>
      <vt:lpstr>List Slicing</vt:lpstr>
      <vt:lpstr>List Slicing</vt:lpstr>
      <vt:lpstr>Programmerings paradigmer</vt:lpstr>
      <vt:lpstr>Funktioner &amp; lambda </vt:lpstr>
      <vt:lpstr>Funktioner &amp; lambda </vt:lpstr>
      <vt:lpstr>Funktioner &amp; lambda </vt:lpstr>
      <vt:lpstr>Funktioner &amp; lambda </vt:lpstr>
      <vt:lpstr>Map </vt:lpstr>
      <vt:lpstr>Map </vt:lpstr>
      <vt:lpstr>Map </vt:lpstr>
      <vt:lpstr>Filter </vt:lpstr>
      <vt:lpstr>Filter </vt:lpstr>
      <vt:lpstr>Filter </vt:lpstr>
      <vt:lpstr>Opgaver pt. 1 (20-30 minutter)</vt:lpstr>
      <vt:lpstr>SQL &amp; DATABASER</vt:lpstr>
      <vt:lpstr>Databaser</vt:lpstr>
      <vt:lpstr>RDBMS</vt:lpstr>
      <vt:lpstr>RDBMS - Brewery</vt:lpstr>
      <vt:lpstr>RDBMS - Brewery</vt:lpstr>
      <vt:lpstr>RDBMS - Brewery</vt:lpstr>
      <vt:lpstr>RDBMS - Brewery</vt:lpstr>
      <vt:lpstr>RDBMS - Brewery</vt:lpstr>
      <vt:lpstr>Diagram over Brewery</vt:lpstr>
      <vt:lpstr>Brewery + Beer</vt:lpstr>
      <vt:lpstr>Brewery + Beer</vt:lpstr>
      <vt:lpstr>RBDMS - Beer</vt:lpstr>
      <vt:lpstr>RBDMS - Beer</vt:lpstr>
      <vt:lpstr>SQL</vt:lpstr>
      <vt:lpstr>SQL - Datatyper</vt:lpstr>
      <vt:lpstr>SQL - Create Table Brewery</vt:lpstr>
      <vt:lpstr>SQL - Create Table Brewery</vt:lpstr>
      <vt:lpstr>SQL - Create Table Beer</vt:lpstr>
      <vt:lpstr>SQL – Insert Into, en række</vt:lpstr>
      <vt:lpstr>SQL – Insert Into, en række</vt:lpstr>
      <vt:lpstr>SQL – Insert Into, flere rækker</vt:lpstr>
      <vt:lpstr>SQL – SELECT * </vt:lpstr>
      <vt:lpstr>SQL – SELECT * </vt:lpstr>
      <vt:lpstr>SQL – SELECT * </vt:lpstr>
      <vt:lpstr>SQL – SELECT *  </vt:lpstr>
      <vt:lpstr>SQL – SELECT   </vt:lpstr>
      <vt:lpstr>SQL – SELECT * FROM WHERE </vt:lpstr>
      <vt:lpstr>SQL – SELECT * </vt:lpstr>
      <vt:lpstr>SQL – SELECT * </vt:lpstr>
      <vt:lpstr>SQL JOIN</vt:lpstr>
      <vt:lpstr>SQL JOIN</vt:lpstr>
      <vt:lpstr>SQL JOIN</vt:lpstr>
      <vt:lpstr>SQL JOIN</vt:lpstr>
      <vt:lpstr>SQL JOIN, kolonner</vt:lpstr>
      <vt:lpstr>SQL JOIN, kolonner</vt:lpstr>
      <vt:lpstr>SQL JOIN, afgrænsning</vt:lpstr>
      <vt:lpstr>SQL JOIN, afgrænsning</vt:lpstr>
      <vt:lpstr>SQL i python</vt:lpstr>
      <vt:lpstr>SQLite3 i Python</vt:lpstr>
      <vt:lpstr>SQLite3 i Python</vt:lpstr>
      <vt:lpstr>SQLite3 i Python</vt:lpstr>
      <vt:lpstr>SQLite3 i Python</vt:lpstr>
      <vt:lpstr>SQLite3 – SQL filer</vt:lpstr>
      <vt:lpstr>SQLite3 – SQL filer</vt:lpstr>
      <vt:lpstr>SQLite3 – SQL filer</vt:lpstr>
      <vt:lpstr>Opgaver pt. 2 (30-40 minutter)</vt:lpstr>
      <vt:lpstr>HTTP, REST &amp; API</vt:lpstr>
      <vt:lpstr>Computer netværk</vt:lpstr>
      <vt:lpstr>TCP/IP</vt:lpstr>
      <vt:lpstr>HTTP</vt:lpstr>
      <vt:lpstr>API</vt:lpstr>
      <vt:lpstr>JSON</vt:lpstr>
      <vt:lpstr>JSON</vt:lpstr>
      <vt:lpstr>JSON</vt:lpstr>
      <vt:lpstr>Requests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Flask</vt:lpstr>
      <vt:lpstr>Flask i Python</vt:lpstr>
      <vt:lpstr>Flask i Python</vt:lpstr>
      <vt:lpstr>Flask i Python</vt:lpstr>
      <vt:lpstr>Flask i Python</vt:lpstr>
      <vt:lpstr>Flask i Python</vt:lpstr>
      <vt:lpstr>Flask i Python</vt:lpstr>
      <vt:lpstr>Flask, flere argumenter &amp; retur JSON</vt:lpstr>
      <vt:lpstr>Flask, flere argumenter &amp; retur JSON</vt:lpstr>
      <vt:lpstr>Flask, flere argumenter &amp; retur JSON</vt:lpstr>
      <vt:lpstr>Flask, flere argumenter &amp; retur JSON</vt:lpstr>
      <vt:lpstr>Opgaver pt. 3 (30-40 minutter)</vt:lpstr>
      <vt:lpstr>At binde det hele sammen</vt:lpstr>
      <vt:lpstr>Afrunding</vt:lpstr>
      <vt:lpstr>Spørgsmål?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Bensen</dc:creator>
  <cp:lastModifiedBy>Anders Bensen</cp:lastModifiedBy>
  <cp:revision>1873</cp:revision>
  <dcterms:created xsi:type="dcterms:W3CDTF">2021-04-07T17:49:37Z</dcterms:created>
  <dcterms:modified xsi:type="dcterms:W3CDTF">2022-10-01T20:43:24Z</dcterms:modified>
</cp:coreProperties>
</file>